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70" r:id="rId1"/>
  </p:sldMasterIdLst>
  <p:notesMasterIdLst>
    <p:notesMasterId r:id="rId2"/>
  </p:notesMasterIdLst>
  <p:sldIdLst>
    <p:sldId id="293" r:id="rId3"/>
    <p:sldId id="256" r:id="rId4"/>
    <p:sldId id="274" r:id="rId5"/>
    <p:sldId id="257" r:id="rId6"/>
    <p:sldId id="275" r:id="rId7"/>
    <p:sldId id="259" r:id="rId8"/>
    <p:sldId id="276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4" r:id="rId28"/>
    <p:sldId id="295" r:id="rId29"/>
    <p:sldId id="296" r:id="rId30"/>
    <p:sldId id="284" r:id="rId31"/>
    <p:sldId id="285" r:id="rId32"/>
    <p:sldId id="286" r:id="rId33"/>
    <p:sldId id="287" r:id="rId34"/>
    <p:sldId id="297" r:id="rId35"/>
    <p:sldId id="289" r:id="rId36"/>
    <p:sldId id="298" r:id="rId37"/>
    <p:sldId id="299" r:id="rId38"/>
    <p:sldId id="291" r:id="rId3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173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presProps" Target="presProps.xml"  /><Relationship Id="rId41" Type="http://schemas.openxmlformats.org/officeDocument/2006/relationships/viewProps" Target="viewProps.xml"  /><Relationship Id="rId42" Type="http://schemas.openxmlformats.org/officeDocument/2006/relationships/theme" Target="theme/theme1.xml"  /><Relationship Id="rId43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828800" y="1346835"/>
            <a:ext cx="10972800" cy="286512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9247D3F8-F08B-43C2-9261-B1AE98FAEF07}" type="datetime1">
              <a:rPr lang="ko-KR" altLang="en-US"/>
              <a:pPr lvl="0">
                <a:defRPr/>
              </a:pPr>
              <a:t>2024-06-11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EAD73EC-8604-4FD8-B428-4C1917CD5A4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1.png"  /><Relationship Id="rId4" Type="http://schemas.openxmlformats.org/officeDocument/2006/relationships/image" Target="../media/image3.png"  /><Relationship Id="rId5" Type="http://schemas.openxmlformats.org/officeDocument/2006/relationships/image" Target="../media/image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2.png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19.png"  /><Relationship Id="rId8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18000">
              <a:srgbClr val="ffc95d"/>
            </a:gs>
            <a:gs pos="0">
              <a:srgbClr val="f5856f"/>
            </a:gs>
            <a:gs pos="35000">
              <a:srgbClr val="fefe6e"/>
            </a:gs>
            <a:gs pos="67000">
              <a:srgbClr val="72d6fa"/>
            </a:gs>
            <a:gs pos="52000">
              <a:srgbClr val="b4f999"/>
            </a:gs>
            <a:gs pos="100000">
              <a:srgbClr val="fb71b6"/>
            </a:gs>
            <a:gs pos="83000">
              <a:srgbClr val="6d7bff"/>
            </a:gs>
          </a:gsLst>
          <a:lin ang="27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569847"/>
            <a:ext cx="14630401" cy="103710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182429"/>
              </a:avLst>
            </a:prstTxWarp>
            <a:no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8585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보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d44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노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a7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보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afdc7e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노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2dff8c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무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3fcd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지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008df6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개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00339a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9148c8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ln w="6600">
                  <a:solidFill>
                    <a:schemeClr val="tx1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T</a:t>
            </a:r>
            <a:endParaRPr xmlns:mc="http://schemas.openxmlformats.org/markup-compatibility/2006" xmlns:hp="http://schemas.haansoft.com/office/presentation/8.0" lang="en-US" altLang="ko-KR" sz="6000" b="1" mc:Ignorable="hp" hp:hslEmbossed="0"/>
          </a:p>
        </p:txBody>
      </p:sp>
      <p:pic>
        <p:nvPicPr>
          <p:cNvPr id="5" name="Picture 2" descr="D-171] 공부 끝 - 오르비"/>
          <p:cNvPicPr>
            <a:picLocks noChangeAspect="1" noChangeArrowheads="1"/>
          </p:cNvPicPr>
          <p:nvPr/>
        </p:nvPicPr>
        <p:blipFill rotWithShape="1">
          <a:blip r:embed="rId2"/>
          <a:srcRect l="33060"/>
          <a:stretch>
            <a:fillRect/>
          </a:stretch>
        </p:blipFill>
        <p:spPr>
          <a:xfrm>
            <a:off x="5290785" y="4298180"/>
            <a:ext cx="4048829" cy="3931419"/>
          </a:xfrm>
          <a:prstGeom prst="rect">
            <a:avLst/>
          </a:prstGeom>
          <a:noFill/>
        </p:spPr>
      </p:pic>
      <p:sp>
        <p:nvSpPr>
          <p:cNvPr id="6" name="말풍선: 모서리가 둥근 사각형 5"/>
          <p:cNvSpPr/>
          <p:nvPr/>
        </p:nvSpPr>
        <p:spPr>
          <a:xfrm>
            <a:off x="1477132" y="4438900"/>
            <a:ext cx="3500845" cy="2316480"/>
          </a:xfrm>
          <a:prstGeom prst="wedgeRoundRectCallout">
            <a:avLst>
              <a:gd name="adj1" fmla="val 60852"/>
              <a:gd name="adj2" fmla="val 23919"/>
              <a:gd name="adj3" fmla="val 16667"/>
            </a:avLst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</a:rPr>
              <a:t>발표 시작 할게용</a:t>
            </a:r>
            <a:r>
              <a:rPr lang="en-US" altLang="ko-KR" sz="4000">
                <a:solidFill>
                  <a:schemeClr val="tx1"/>
                </a:solidFill>
              </a:rPr>
              <a:t>~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84582" y="5709892"/>
            <a:ext cx="2268148" cy="64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9464181" y="3611640"/>
            <a:ext cx="3840801" cy="100632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chemeClr val="dk1"/>
                </a:solidFill>
                <a:latin typeface="나눔고딕 ExtraBold"/>
                <a:ea typeface="나눔고딕 ExtraBold"/>
                <a:cs typeface="Barlow"/>
              </a:rPr>
              <a:t>김동규 김민욱 김승진</a:t>
            </a:r>
            <a:endParaRPr lang="ko-KR" altLang="en-US" sz="2302" b="1">
              <a:solidFill>
                <a:schemeClr val="dk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chemeClr val="dk1"/>
                </a:solidFill>
                <a:latin typeface="나눔고딕 ExtraBold"/>
                <a:ea typeface="나눔고딕 ExtraBold"/>
                <a:cs typeface="Barlow"/>
              </a:rPr>
              <a:t>장태현 최승인</a:t>
            </a:r>
            <a:endParaRPr lang="ko-KR" altLang="en-US" sz="2302" b="1">
              <a:solidFill>
                <a:schemeClr val="dk1"/>
              </a:solidFill>
              <a:latin typeface="나눔고딕 ExtraBold"/>
              <a:ea typeface="나눔고딕 ExtraBold"/>
              <a:cs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494963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테이블 정의서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586634" y="1379090"/>
            <a:ext cx="2045329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김승진</a:t>
            </a:r>
            <a:r>
              <a:rPr lang="en-US" altLang="ko-KR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,</a:t>
            </a: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장태현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6801" y="2083385"/>
            <a:ext cx="13555812" cy="5810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494963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테이블 정의서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586634" y="1379090"/>
            <a:ext cx="2045329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김승진</a:t>
            </a:r>
            <a:r>
              <a:rPr lang="en-US" altLang="ko-KR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,</a:t>
            </a: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장태현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graphicFrame>
        <p:nvGraphicFramePr>
          <p:cNvPr id="28" name=""/>
          <p:cNvGraphicFramePr>
            <a:graphicFrameLocks noGrp="1"/>
          </p:cNvGraphicFramePr>
          <p:nvPr/>
        </p:nvGraphicFramePr>
        <p:xfrm>
          <a:off x="883486" y="2039291"/>
          <a:ext cx="13282612" cy="5978446"/>
        </p:xfrm>
        <a:graphic>
          <a:graphicData uri="http://schemas.openxmlformats.org/drawingml/2006/table">
            <a:tbl>
              <a:tblPr firstRow="1" bandRow="1"/>
              <a:tblGrid>
                <a:gridCol w="817391"/>
                <a:gridCol w="1532609"/>
                <a:gridCol w="1918599"/>
                <a:gridCol w="976328"/>
                <a:gridCol w="817391"/>
                <a:gridCol w="817391"/>
                <a:gridCol w="817391"/>
                <a:gridCol w="1067150"/>
                <a:gridCol w="2667875"/>
                <a:gridCol w="1850483"/>
              </a:tblGrid>
              <a:tr h="262890">
                <a:tc gridSpan="10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정의서 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665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시스템명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DOGFOOT 테이블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2024-05-30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작성자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김승진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DATABASE ID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XE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테이블 ID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BOARDFREEID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665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테이블명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테이블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8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테이블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343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일련번호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컬럼명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컬럼ID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길이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NULL 여부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자료 규칙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아이디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BOARDFREEID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VIEWCOUNT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NUMBER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36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DEFAULT 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사진파일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PICTUREFILE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회원아이디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USERID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삭제여부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DELETEYN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CREATEDDATE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74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변경일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MODIFIEDDATE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494963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테이블 정의서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586634" y="1379090"/>
            <a:ext cx="2045329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김승진</a:t>
            </a:r>
            <a:r>
              <a:rPr lang="en-US" altLang="ko-KR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,</a:t>
            </a: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장태현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graphicFrame>
        <p:nvGraphicFramePr>
          <p:cNvPr id="29" name=""/>
          <p:cNvGraphicFramePr>
            <a:graphicFrameLocks noGrp="1"/>
          </p:cNvGraphicFramePr>
          <p:nvPr/>
        </p:nvGraphicFramePr>
        <p:xfrm>
          <a:off x="835521" y="2113110"/>
          <a:ext cx="12959358" cy="5606890"/>
        </p:xfrm>
        <a:graphic>
          <a:graphicData uri="http://schemas.openxmlformats.org/drawingml/2006/table">
            <a:tbl>
              <a:tblPr firstRow="1" bandRow="1"/>
              <a:tblGrid>
                <a:gridCol w="725562"/>
                <a:gridCol w="1733288"/>
                <a:gridCol w="1944910"/>
                <a:gridCol w="906953"/>
                <a:gridCol w="725562"/>
                <a:gridCol w="725562"/>
                <a:gridCol w="725562"/>
                <a:gridCol w="1017803"/>
                <a:gridCol w="2589855"/>
                <a:gridCol w="1864293"/>
              </a:tblGrid>
              <a:tr h="280141">
                <a:tc gridSpan="10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정의서 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792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시스템명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DOGFOOT 테이블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0141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2024-05-30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작성자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김승진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0141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DATABASE ID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XE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테이블 ID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COMMENTFREEID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1792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테이블명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6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댓글 테이블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0141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8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댓글 테이블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일련번호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컬럼명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컬럼ID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길이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NULL 여부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자료 규칙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댓글 아이디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COMMENTFREEID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회원아이디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USERID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자유게시판 아이디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BOARDFREEID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삭제여부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DELETEYN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VARCHAR2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CREATEDDATE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628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변경일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MODIFIEDDATE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NOT NULL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7258" y="299789"/>
            <a:ext cx="13855884" cy="7720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494963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테이블 정의서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586634" y="1379090"/>
            <a:ext cx="2045329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김승진</a:t>
            </a:r>
            <a:r>
              <a:rPr lang="en-US" altLang="ko-KR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,</a:t>
            </a: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장태현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6801" y="2083385"/>
            <a:ext cx="13555812" cy="5810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048111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UML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Diagram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586634" y="1379090"/>
            <a:ext cx="1022664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김승진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22514" y="2217326"/>
            <a:ext cx="7337714" cy="5345524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7903" y="146739"/>
            <a:ext cx="6850354" cy="777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048111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UML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Diagram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586634" y="1379090"/>
            <a:ext cx="1022664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김승진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6634" y="1836033"/>
            <a:ext cx="12004493" cy="6326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766168" y="392092"/>
            <a:ext cx="4494963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화면 정의서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034" y="1379090"/>
            <a:ext cx="555427" cy="555427"/>
          </a:xfrm>
          <a:prstGeom prst="rect">
            <a:avLst/>
          </a:prstGeom>
        </p:spPr>
      </p:pic>
      <p:sp>
        <p:nvSpPr>
          <p:cNvPr id="25" name="Text 3"/>
          <p:cNvSpPr/>
          <p:nvPr/>
        </p:nvSpPr>
        <p:spPr>
          <a:xfrm>
            <a:off x="1749920" y="1474042"/>
            <a:ext cx="1075581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l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김동규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940" y="2542701"/>
            <a:ext cx="4494963" cy="5214539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45843" y="2542702"/>
            <a:ext cx="4085461" cy="5214539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1172" y="2542701"/>
            <a:ext cx="5095493" cy="5214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807719" y="519827"/>
            <a:ext cx="7223598" cy="169695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Git(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개발환경 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&amp;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 형상 관리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)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  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Notion(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협업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)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6877" y="5175945"/>
            <a:ext cx="1211460" cy="1211460"/>
          </a:xfrm>
          <a:prstGeom prst="rect">
            <a:avLst/>
          </a:prstGeom>
        </p:spPr>
      </p:pic>
      <p:sp>
        <p:nvSpPr>
          <p:cNvPr id="20" name="Text 4"/>
          <p:cNvSpPr/>
          <p:nvPr/>
        </p:nvSpPr>
        <p:spPr>
          <a:xfrm>
            <a:off x="2746058" y="5175945"/>
            <a:ext cx="6565285" cy="1296710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defRPr/>
            </a:pPr>
            <a:r>
              <a:rPr lang="en-US" altLang="ko-KR" sz="25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https://wheat-eustoma-8a4.notion.site/kosmo-b18de2883ffd4366bc38afe6f2fd342f?pvs=4</a:t>
            </a:r>
            <a:endParaRPr lang="en-US" altLang="ko-KR" sz="25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5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sp>
        <p:nvSpPr>
          <p:cNvPr id="21" name="Text 4"/>
          <p:cNvSpPr/>
          <p:nvPr/>
        </p:nvSpPr>
        <p:spPr>
          <a:xfrm>
            <a:off x="2746058" y="3075859"/>
            <a:ext cx="5593734" cy="856179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defRPr/>
            </a:pPr>
            <a:r>
              <a:rPr lang="en-US" altLang="ko-KR" sz="25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https://github.com/xogus3492/dogFoot</a:t>
            </a:r>
            <a:endParaRPr lang="en-US" altLang="ko-KR" sz="25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9681" y="1733549"/>
            <a:ext cx="4762500" cy="476250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6909" y="2447335"/>
            <a:ext cx="2531394" cy="253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67968" y="181160"/>
            <a:ext cx="3889848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프로젝트 구조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0" name="Text 4"/>
          <p:cNvSpPr/>
          <p:nvPr/>
        </p:nvSpPr>
        <p:spPr>
          <a:xfrm>
            <a:off x="6076951" y="1229815"/>
            <a:ext cx="3655490" cy="616690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.metadata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.settings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build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└── classes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└── domain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├── free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└── job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    ├── controller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    ├── dao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    ├── service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    └── vo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    └── user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global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└── query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log4j.xml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2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mybatis-config.xml</a:t>
            </a: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2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210" y="1029637"/>
            <a:ext cx="4894313" cy="6993478"/>
          </a:xfrm>
          <a:prstGeom prst="rect">
            <a:avLst/>
          </a:prstGeom>
        </p:spPr>
      </p:pic>
      <p:sp>
        <p:nvSpPr>
          <p:cNvPr id="25" name="Text 4"/>
          <p:cNvSpPr/>
          <p:nvPr/>
        </p:nvSpPr>
        <p:spPr>
          <a:xfrm>
            <a:off x="10007604" y="1229815"/>
            <a:ext cx="4025284" cy="616690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src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WebContent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├── css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├── js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├── META-INF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├── resources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├── video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└── WEB-INF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   └── index.jsp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.classpath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.project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600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README.md</a:t>
            </a: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600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120265"/>
            <a:ext cx="7477601" cy="2017157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7942"/>
              </a:lnSpc>
              <a:buNone/>
              <a:defRPr/>
            </a:pPr>
            <a:r>
              <a:rPr lang="en-US" sz="6354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개발자 커뮤니케이션 웹 프로젝트 </a:t>
            </a:r>
            <a:endParaRPr lang="en-US" sz="6354">
              <a:latin typeface="나눔고딕 ExtraBold"/>
              <a:ea typeface="나눔고딕 Extra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470678"/>
            <a:ext cx="7477601" cy="99976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 개발</a:t>
            </a:r>
            <a:r>
              <a:rPr lang="ko-KR" alt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자들간</a:t>
            </a:r>
            <a:r>
              <a:rPr 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의 효과적인 커뮤니케이션을 지원하는 </a:t>
            </a:r>
            <a:r>
              <a:rPr lang="ko-KR" alt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게시판</a:t>
            </a:r>
            <a:r>
              <a:rPr 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입니다. 개발자들이 </a:t>
            </a:r>
            <a:r>
              <a:rPr lang="ko-KR" alt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취업</a:t>
            </a:r>
            <a:r>
              <a:rPr lang="en-US" sz="1750">
                <a:solidFill>
                  <a:srgbClr val="eeeff5"/>
                </a:solidFill>
                <a:latin typeface="나눔고딕 ExtraBold"/>
                <a:ea typeface="나눔고딕 ExtraBold"/>
                <a:cs typeface="Montserrat"/>
              </a:rPr>
              <a:t>관련 정보를 공유하고 의견을 교환할 수 있는 공간을 제공합니다.</a:t>
            </a:r>
            <a:endParaRPr lang="en-US" sz="1750">
              <a:solidFill>
                <a:srgbClr val="eeeff5"/>
              </a:solidFill>
              <a:latin typeface="나눔고딕 ExtraBold"/>
              <a:ea typeface="나눔고딕 ExtraBold"/>
              <a:cs typeface="Montserrat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546256" y="5805920"/>
            <a:ext cx="3840801" cy="1006320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김동규 김민욱 김승진</a:t>
            </a:r>
            <a:endParaRPr lang="ko-KR" altLang="en-US" sz="2302" b="1">
              <a:solidFill>
                <a:srgbClr val="60a9ff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장태현 최승인</a:t>
            </a:r>
            <a:endParaRPr lang="ko-KR" altLang="en-US" sz="2302" b="1">
              <a:solidFill>
                <a:srgbClr val="60a9ff"/>
              </a:solidFill>
              <a:latin typeface="나눔고딕 ExtraBold"/>
              <a:ea typeface="나눔고딕 ExtraBold"/>
              <a:cs typeface="Barlow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737307" y="0"/>
            <a:ext cx="1893093" cy="189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01788" y="113272"/>
            <a:ext cx="7860745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Front-end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3" name="Text 2"/>
          <p:cNvSpPr/>
          <p:nvPr/>
        </p:nvSpPr>
        <p:spPr>
          <a:xfrm>
            <a:off x="742053" y="961749"/>
            <a:ext cx="12739403" cy="6819025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 </a:t>
            </a: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1.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뷰포트 설정</a:t>
            </a:r>
            <a:endParaRPr lang="ko-KR" altLang="en-US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endParaRPr lang="ko-KR" altLang="en-US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2.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유연한 이미지 설정</a:t>
            </a: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(max-width)</a:t>
            </a:r>
            <a:endParaRPr lang="en-US" altLang="ko-KR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endParaRPr lang="en-US" altLang="ko-KR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3.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미디어 쿼리 작성</a:t>
            </a: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(@media)</a:t>
            </a:r>
            <a:endParaRPr lang="en-US" altLang="ko-KR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endParaRPr lang="en-US" altLang="ko-KR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4.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 크기 </a:t>
            </a: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%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 사용 </a:t>
            </a: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, rem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 사용</a:t>
            </a:r>
            <a:endParaRPr lang="ko-KR" altLang="en-US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endParaRPr lang="ko-KR" altLang="en-US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5.</a:t>
            </a:r>
            <a:r>
              <a:rPr lang="ko-KR" altLang="en-US" sz="4300" b="1">
                <a:solidFill>
                  <a:schemeClr val="dk1"/>
                </a:solidFill>
                <a:latin typeface="한컴 윤체 B"/>
                <a:ea typeface="한컴 윤체 B"/>
                <a:cs typeface="Barlow"/>
              </a:rPr>
              <a:t>반응형 타이포그래피 적용</a:t>
            </a:r>
            <a:endParaRPr lang="ko-KR" altLang="en-US" sz="4300" b="1">
              <a:solidFill>
                <a:schemeClr val="dk1"/>
              </a:solidFill>
              <a:latin typeface="한컴 윤체 B"/>
              <a:ea typeface="한컴 윤체 B"/>
              <a:cs typeface="Barlow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79681" y="1733549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7529" y="961749"/>
            <a:ext cx="7662870" cy="7267850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755030"/>
            <a:ext cx="6967529" cy="7474569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01788" y="113272"/>
            <a:ext cx="7860745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Front-end(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프로필</a:t>
            </a: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,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비디오부분</a:t>
            </a: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)</a:t>
            </a:r>
            <a:endParaRPr lang="en-US" altLang="ko-KR" sz="4604" b="1">
              <a:solidFill>
                <a:schemeClr val="accent2"/>
              </a:solidFill>
              <a:latin typeface="Barlow"/>
              <a:ea typeface="Barlow"/>
              <a:cs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9068793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Front-end(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슬라이더</a:t>
            </a: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,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유튜브부분</a:t>
            </a: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)</a:t>
            </a:r>
            <a:endParaRPr lang="en-US" altLang="ko-KR" sz="4604" b="1">
              <a:solidFill>
                <a:schemeClr val="accent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6310" t="8630" r="6460" b="8090"/>
          <a:stretch>
            <a:fillRect/>
          </a:stretch>
        </p:blipFill>
        <p:spPr>
          <a:xfrm>
            <a:off x="101788" y="961749"/>
            <a:ext cx="7039173" cy="702155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rcRect l="5490" t="9920" r="5670" b="8470"/>
          <a:stretch>
            <a:fillRect/>
          </a:stretch>
        </p:blipFill>
        <p:spPr>
          <a:xfrm>
            <a:off x="7315200" y="961749"/>
            <a:ext cx="7137945" cy="7021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Front-end(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회원가입 프로필</a:t>
            </a: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)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 사진 미리보기</a:t>
            </a:r>
            <a:endParaRPr lang="ko-KR" altLang="en-US" sz="4604" b="1">
              <a:solidFill>
                <a:schemeClr val="accent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61749"/>
            <a:ext cx="14630400" cy="7124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Front-end(</a:t>
            </a:r>
            <a:r>
              <a:rPr lang="ko-KR" altLang="en-US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게시판부분</a:t>
            </a:r>
            <a:r>
              <a:rPr lang="en-US" altLang="ko-KR" sz="4604" b="1">
                <a:solidFill>
                  <a:schemeClr val="accent2"/>
                </a:solidFill>
                <a:latin typeface="Barlow"/>
                <a:ea typeface="Barlow"/>
                <a:cs typeface="Barlow"/>
              </a:rPr>
              <a:t>)</a:t>
            </a:r>
            <a:endParaRPr lang="en-US" altLang="ko-KR" sz="4604" b="1">
              <a:solidFill>
                <a:schemeClr val="accent2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l="5800" t="8190" r="5720" b="7060"/>
          <a:stretch>
            <a:fillRect/>
          </a:stretch>
        </p:blipFill>
        <p:spPr>
          <a:xfrm>
            <a:off x="264115" y="872075"/>
            <a:ext cx="14102170" cy="726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Front-end(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게시판부분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)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rcRect l="5800" t="8190" r="5720" b="7060"/>
          <a:stretch>
            <a:fillRect/>
          </a:stretch>
        </p:blipFill>
        <p:spPr>
          <a:xfrm>
            <a:off x="264115" y="872075"/>
            <a:ext cx="14102170" cy="726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4400" y="1008528"/>
            <a:ext cx="11472141" cy="6694395"/>
          </a:xfrm>
          <a:prstGeom prst="rect">
            <a:avLst/>
          </a:prstGeom>
        </p:spPr>
      </p:pic>
      <p:sp>
        <p:nvSpPr>
          <p:cNvPr id="3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Back-end(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비밀번호 암호화</a:t>
            </a: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)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-&gt;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  bcrypt</a:t>
            </a:r>
            <a:endParaRPr lang="ko-KR" altLang="en-US" sz="4604" b="1">
              <a:solidFill>
                <a:srgbClr val="0000ff"/>
              </a:solidFill>
              <a:latin typeface="Barlow"/>
              <a:ea typeface="Barlow"/>
              <a:cs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Back-end(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핸드폰 인증</a:t>
            </a: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)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-&gt;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  CoolSMS API</a:t>
            </a:r>
            <a:endParaRPr lang="ko-KR" altLang="en-US" sz="4604" b="1">
              <a:solidFill>
                <a:srgbClr val="0000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4700" y="961749"/>
            <a:ext cx="13890250" cy="710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Back-end(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핸드폰 인증</a:t>
            </a: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)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-&gt;</a:t>
            </a:r>
            <a:r>
              <a:rPr lang="ko-KR" altLang="en-US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  CoolSMS API</a:t>
            </a:r>
            <a:endParaRPr lang="ko-KR" altLang="en-US" sz="4604" b="1">
              <a:solidFill>
                <a:srgbClr val="0000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1697" y="961749"/>
            <a:ext cx="13171534" cy="7077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Back-end(VO)</a:t>
            </a:r>
            <a:endParaRPr lang="en-US" altLang="ko-KR" sz="4604" b="1">
              <a:solidFill>
                <a:srgbClr val="0000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rcRect l="14120" t="11690" r="14280" b="12560"/>
          <a:stretch>
            <a:fillRect/>
          </a:stretch>
        </p:blipFill>
        <p:spPr>
          <a:xfrm>
            <a:off x="1233819" y="1138060"/>
            <a:ext cx="5181632" cy="6234040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rcRect l="14550" t="16330" r="14390" b="16880"/>
          <a:stretch>
            <a:fillRect/>
          </a:stretch>
        </p:blipFill>
        <p:spPr>
          <a:xfrm>
            <a:off x="7124075" y="1065406"/>
            <a:ext cx="5333534" cy="6098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37307" y="0"/>
            <a:ext cx="1893093" cy="1893093"/>
          </a:xfrm>
          <a:prstGeom prst="rect">
            <a:avLst/>
          </a:prstGeom>
        </p:spPr>
      </p:pic>
      <p:sp>
        <p:nvSpPr>
          <p:cNvPr id="38" name="TextBox 21"/>
          <p:cNvSpPr txBox="1"/>
          <p:nvPr/>
        </p:nvSpPr>
        <p:spPr>
          <a:xfrm>
            <a:off x="3657881" y="2255799"/>
            <a:ext cx="653134" cy="952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700" b="1">
                <a:solidFill>
                  <a:schemeClr val="accent6"/>
                </a:solidFill>
                <a:latin typeface="나눔고딕 ExtraBold"/>
                <a:ea typeface="나눔고딕 ExtraBold"/>
              </a:rPr>
              <a:t>1</a:t>
            </a:r>
            <a:endParaRPr lang="ko-KR" altLang="en-US" sz="5700" b="1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39" name="TextBox 22"/>
          <p:cNvSpPr txBox="1"/>
          <p:nvPr/>
        </p:nvSpPr>
        <p:spPr>
          <a:xfrm>
            <a:off x="5407090" y="2517409"/>
            <a:ext cx="6161976" cy="5953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300" b="1" spc="600">
                <a:solidFill>
                  <a:schemeClr val="accent6"/>
                </a:solidFill>
                <a:latin typeface="나눔고딕 ExtraBold"/>
                <a:ea typeface="나눔고딕 ExtraBold"/>
              </a:rPr>
              <a:t>프로젝트 배경 및 설계 과정</a:t>
            </a:r>
            <a:endParaRPr lang="ko-KR" altLang="en-US" sz="3300" b="1" spc="600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3619199" y="3412611"/>
            <a:ext cx="653716" cy="9574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700" b="1">
                <a:solidFill>
                  <a:schemeClr val="accent6"/>
                </a:solidFill>
                <a:latin typeface="나눔고딕 ExtraBold"/>
                <a:ea typeface="나눔고딕 ExtraBold"/>
              </a:rPr>
              <a:t>2</a:t>
            </a:r>
            <a:endParaRPr lang="ko-KR" altLang="en-US" sz="5700" b="1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407091" y="3674221"/>
            <a:ext cx="5542849" cy="5910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spc="600">
                <a:solidFill>
                  <a:schemeClr val="accent6"/>
                </a:solidFill>
                <a:latin typeface="나눔고딕 ExtraBold"/>
                <a:ea typeface="나눔고딕 ExtraBold"/>
              </a:rPr>
              <a:t>FRONT-END</a:t>
            </a:r>
            <a:r>
              <a:rPr lang="ko-KR" altLang="en-US" sz="3300" b="1" spc="600">
                <a:solidFill>
                  <a:schemeClr val="accent6"/>
                </a:solidFill>
                <a:latin typeface="나눔고딕 ExtraBold"/>
                <a:ea typeface="나눔고딕 ExtraBold"/>
              </a:rPr>
              <a:t> </a:t>
            </a:r>
            <a:r>
              <a:rPr lang="en-US" altLang="ko-KR" sz="3300" b="1" spc="600">
                <a:solidFill>
                  <a:schemeClr val="accent6"/>
                </a:solidFill>
                <a:latin typeface="나눔고딕 ExtraBold"/>
                <a:ea typeface="나눔고딕 ExtraBold"/>
              </a:rPr>
              <a:t>&amp; UI/UX</a:t>
            </a:r>
            <a:endParaRPr lang="en-US" altLang="ko-KR" sz="3300" b="1" spc="600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3619199" y="4569423"/>
            <a:ext cx="653716" cy="9531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700" b="1">
                <a:solidFill>
                  <a:schemeClr val="accent6"/>
                </a:solidFill>
                <a:latin typeface="나눔고딕 ExtraBold"/>
                <a:ea typeface="나눔고딕 ExtraBold"/>
              </a:rPr>
              <a:t>3</a:t>
            </a:r>
            <a:endParaRPr lang="ko-KR" altLang="en-US" sz="5700" b="1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5407091" y="4831033"/>
            <a:ext cx="2942524" cy="586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spc="600">
                <a:solidFill>
                  <a:schemeClr val="accent6"/>
                </a:solidFill>
                <a:latin typeface="나눔고딕 ExtraBold"/>
                <a:ea typeface="나눔고딕 ExtraBold"/>
              </a:rPr>
              <a:t>BACK-END</a:t>
            </a:r>
            <a:endParaRPr lang="en-US" altLang="ko-KR" sz="3300" b="1" spc="600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4" name="TextBox 28"/>
          <p:cNvSpPr txBox="1"/>
          <p:nvPr/>
        </p:nvSpPr>
        <p:spPr>
          <a:xfrm>
            <a:off x="3585746" y="5726235"/>
            <a:ext cx="658594" cy="948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700" b="1">
                <a:solidFill>
                  <a:schemeClr val="accent6"/>
                </a:solidFill>
                <a:latin typeface="나눔고딕 ExtraBold"/>
                <a:ea typeface="나눔고딕 ExtraBold"/>
              </a:rPr>
              <a:t>4</a:t>
            </a:r>
            <a:endParaRPr lang="ko-KR" altLang="en-US" sz="5700" b="1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5" name="TextBox 29"/>
          <p:cNvSpPr txBox="1"/>
          <p:nvPr/>
        </p:nvSpPr>
        <p:spPr>
          <a:xfrm>
            <a:off x="5407091" y="5987845"/>
            <a:ext cx="1332799" cy="592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300" b="1" spc="600">
                <a:solidFill>
                  <a:schemeClr val="accent6"/>
                </a:solidFill>
                <a:latin typeface="나눔고딕 ExtraBold"/>
                <a:ea typeface="나눔고딕 ExtraBold"/>
              </a:rPr>
              <a:t>QnA</a:t>
            </a:r>
            <a:endParaRPr lang="en-US" altLang="ko-KR" sz="3300" b="1" spc="600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6" name="TextBox 19"/>
          <p:cNvSpPr txBox="1"/>
          <p:nvPr/>
        </p:nvSpPr>
        <p:spPr>
          <a:xfrm>
            <a:off x="892098" y="490242"/>
            <a:ext cx="1237692" cy="5746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>
                <a:solidFill>
                  <a:schemeClr val="accent6"/>
                </a:solidFill>
                <a:latin typeface="나눔고딕 ExtraBold"/>
                <a:ea typeface="나눔고딕 ExtraBold"/>
              </a:rPr>
              <a:t>Index</a:t>
            </a:r>
            <a:endParaRPr lang="en-US" altLang="ko-KR" sz="3200" b="1">
              <a:solidFill>
                <a:schemeClr val="accent6"/>
              </a:solidFill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Back-end(DAO,SERVICE)</a:t>
            </a:r>
            <a:endParaRPr lang="en-US" altLang="ko-KR" sz="4604" b="1">
              <a:solidFill>
                <a:srgbClr val="0000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rcRect l="9270" t="11690" r="9520" b="10300"/>
          <a:stretch>
            <a:fillRect/>
          </a:stretch>
        </p:blipFill>
        <p:spPr>
          <a:xfrm>
            <a:off x="787123" y="1079092"/>
            <a:ext cx="13192401" cy="6791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0000ff"/>
                </a:solidFill>
                <a:latin typeface="Barlow"/>
                <a:ea typeface="Barlow"/>
                <a:cs typeface="Barlow"/>
              </a:rPr>
              <a:t>Back-end(DAO,SERVICE)</a:t>
            </a:r>
            <a:endParaRPr lang="en-US" altLang="ko-KR" sz="4604" b="1">
              <a:solidFill>
                <a:srgbClr val="0000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rcRect l="9270" t="11690" r="9520" b="10300"/>
          <a:stretch>
            <a:fillRect/>
          </a:stretch>
        </p:blipFill>
        <p:spPr>
          <a:xfrm>
            <a:off x="787123" y="1079092"/>
            <a:ext cx="13192401" cy="6791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rcRect l="7380" t="6530" r="7040" b="5790"/>
          <a:stretch>
            <a:fillRect/>
          </a:stretch>
        </p:blipFill>
        <p:spPr>
          <a:xfrm>
            <a:off x="354059" y="216486"/>
            <a:ext cx="13875820" cy="8013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 2"/>
          <p:cNvSpPr/>
          <p:nvPr/>
        </p:nvSpPr>
        <p:spPr>
          <a:xfrm>
            <a:off x="8171890" y="1449573"/>
            <a:ext cx="5889922" cy="60396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Controller</a:t>
            </a:r>
            <a:endParaRPr lang="en-US" altLang="ko-KR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en-US" altLang="ko-KR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en-US" altLang="ko-KR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- session</a:t>
            </a:r>
            <a:endParaRPr lang="en-US" altLang="ko-KR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-&gt;</a:t>
            </a:r>
            <a:r>
              <a:rPr lang="ko-KR" altLang="en-US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 </a:t>
            </a:r>
            <a:r>
              <a:rPr lang="en-US" altLang="ko-KR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cookie</a:t>
            </a:r>
            <a:r>
              <a:rPr lang="ko-KR" altLang="en-US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 사용</a:t>
            </a:r>
            <a:endParaRPr lang="ko-KR" altLang="en-US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-&gt; getAttribute</a:t>
            </a:r>
            <a:r>
              <a:rPr lang="ko-KR" altLang="en-US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 사용</a:t>
            </a:r>
            <a:endParaRPr lang="ko-KR" altLang="en-US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ko-KR" altLang="en-US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53147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8541509" cy="8229600"/>
          </a:xfrm>
          <a:prstGeom prst="rect">
            <a:avLst/>
          </a:prstGeom>
        </p:spPr>
      </p:pic>
      <p:sp>
        <p:nvSpPr>
          <p:cNvPr id="36" name="Text 2"/>
          <p:cNvSpPr/>
          <p:nvPr/>
        </p:nvSpPr>
        <p:spPr>
          <a:xfrm>
            <a:off x="8541509" y="1094999"/>
            <a:ext cx="5889922" cy="6039601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Controller</a:t>
            </a:r>
            <a:endParaRPr lang="en-US" altLang="ko-KR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en-US" altLang="ko-KR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en-US" altLang="ko-KR" sz="4300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ko-KR" altLang="en-US" sz="4300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r>
              <a:rPr lang="en-US" altLang="ko-KR" sz="3500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=&gt;</a:t>
            </a:r>
            <a:r>
              <a:rPr lang="ko-KR" altLang="en-US" sz="3500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 세션 객체의 값이 존재하면 </a:t>
            </a:r>
            <a:endParaRPr lang="ko-KR" altLang="en-US" sz="3500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r>
              <a:rPr lang="ko-KR" altLang="en-US" sz="3500" b="1">
                <a:solidFill>
                  <a:schemeClr val="lt1"/>
                </a:solidFill>
                <a:latin typeface="나눔고딕 ExtraBold"/>
                <a:ea typeface="나눔고딕 ExtraBold"/>
                <a:cs typeface="Barlow"/>
              </a:rPr>
              <a:t>로그인 유지 확인가능</a:t>
            </a:r>
            <a:endParaRPr lang="ko-KR" altLang="en-US" sz="4604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  <a:p>
            <a:pPr marL="0" indent="0" algn="ctr">
              <a:lnSpc>
                <a:spcPts val="5755"/>
              </a:lnSpc>
              <a:buNone/>
              <a:defRPr/>
            </a:pPr>
            <a:endParaRPr lang="ko-KR" altLang="en-US" sz="4600" b="1">
              <a:solidFill>
                <a:schemeClr val="lt1"/>
              </a:solidFill>
              <a:latin typeface="나눔고딕 ExtraBold"/>
              <a:ea typeface="나눔고딕 ExtraBold"/>
              <a:cs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5823" y="961749"/>
            <a:ext cx="10352555" cy="7012209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101788" y="113272"/>
            <a:ext cx="11287421" cy="84847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Query(</a:t>
            </a:r>
            <a:r>
              <a:rPr lang="ko-KR" altLang="en-US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인기게시판</a:t>
            </a:r>
            <a:r>
              <a:rPr lang="en-US" altLang="ko-KR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)</a:t>
            </a:r>
            <a:r>
              <a:rPr lang="ko-KR" altLang="en-US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--&gt;</a:t>
            </a:r>
            <a:r>
              <a:rPr lang="ko-KR" altLang="en-US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-US" altLang="ko-KR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Union all</a:t>
            </a:r>
            <a:r>
              <a:rPr lang="ko-KR" altLang="en-US" sz="4604" b="1">
                <a:solidFill>
                  <a:schemeClr val="lt1"/>
                </a:solidFill>
                <a:latin typeface="Barlow"/>
                <a:ea typeface="Barlow"/>
                <a:cs typeface="Barlow"/>
              </a:rPr>
              <a:t> 사용</a:t>
            </a:r>
            <a:endParaRPr lang="ko-KR" altLang="en-US" sz="4604" b="1">
              <a:solidFill>
                <a:schemeClr val="lt1"/>
              </a:solidFill>
              <a:latin typeface="Barlow"/>
              <a:ea typeface="Barlow"/>
              <a:cs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447220" cy="822960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47220" y="0"/>
            <a:ext cx="718318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2579449" y="3202543"/>
            <a:ext cx="6383893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QNA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발표 들어주셔서 감사합니다</a:t>
            </a:r>
            <a:r>
              <a:rPr lang="en-US" altLang="ko-KR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.</a:t>
            </a:r>
            <a:endParaRPr lang="en-US" altLang="ko-KR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4097298"/>
            <a:ext cx="5847278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프로젝트 배경 및 목적</a:t>
            </a:r>
            <a:endParaRPr lang="en-US" sz="4604"/>
          </a:p>
        </p:txBody>
      </p:sp>
      <p:sp>
        <p:nvSpPr>
          <p:cNvPr id="6" name="Shape 3"/>
          <p:cNvSpPr/>
          <p:nvPr/>
        </p:nvSpPr>
        <p:spPr>
          <a:xfrm>
            <a:off x="1760220" y="541127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1948101" y="5441990"/>
            <a:ext cx="124182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1</a:t>
            </a:r>
            <a:endParaRPr lang="en-US" sz="2763"/>
          </a:p>
        </p:txBody>
      </p:sp>
      <p:sp>
        <p:nvSpPr>
          <p:cNvPr id="8" name="Text 5"/>
          <p:cNvSpPr/>
          <p:nvPr/>
        </p:nvSpPr>
        <p:spPr>
          <a:xfrm>
            <a:off x="2482334" y="5411272"/>
            <a:ext cx="2833092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상황이 비슷한 개발자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82334" y="5910024"/>
            <a:ext cx="2833092" cy="99976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취업준비중이거나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,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이직을 준비하는 상황이 비슷한 개발자들의 대화를위해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37597" y="541127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5689283" y="5441990"/>
            <a:ext cx="196453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2</a:t>
            </a:r>
            <a:endParaRPr lang="en-US" sz="2763"/>
          </a:p>
        </p:txBody>
      </p:sp>
      <p:sp>
        <p:nvSpPr>
          <p:cNvPr id="12" name="Text 9"/>
          <p:cNvSpPr/>
          <p:nvPr/>
        </p:nvSpPr>
        <p:spPr>
          <a:xfrm>
            <a:off x="6259711" y="5411272"/>
            <a:ext cx="2833092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지식 공유 증대</a:t>
            </a:r>
            <a:endParaRPr lang="en-US" sz="2302"/>
          </a:p>
        </p:txBody>
      </p:sp>
      <p:sp>
        <p:nvSpPr>
          <p:cNvPr id="13" name="Text 10"/>
          <p:cNvSpPr/>
          <p:nvPr/>
        </p:nvSpPr>
        <p:spPr>
          <a:xfrm>
            <a:off x="6259711" y="5910024"/>
            <a:ext cx="2833092" cy="99976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개발 노하우, 문제 해결 사례 등을 공유하여 개발 역량을 높일 수 있습니다.</a:t>
            </a:r>
            <a:endParaRPr lang="en-US" sz="1750"/>
          </a:p>
        </p:txBody>
      </p:sp>
      <p:sp>
        <p:nvSpPr>
          <p:cNvPr id="14" name="Shape 11"/>
          <p:cNvSpPr/>
          <p:nvPr/>
        </p:nvSpPr>
        <p:spPr>
          <a:xfrm>
            <a:off x="9314974" y="541127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9470231" y="5441990"/>
            <a:ext cx="189428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3</a:t>
            </a:r>
            <a:endParaRPr lang="en-US" sz="2763"/>
          </a:p>
        </p:txBody>
      </p:sp>
      <p:sp>
        <p:nvSpPr>
          <p:cNvPr id="16" name="Text 13"/>
          <p:cNvSpPr/>
          <p:nvPr/>
        </p:nvSpPr>
        <p:spPr>
          <a:xfrm>
            <a:off x="10037088" y="5411272"/>
            <a:ext cx="2833092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프로젝트 투명성 제고</a:t>
            </a:r>
            <a:endParaRPr lang="en-US" sz="2302"/>
          </a:p>
        </p:txBody>
      </p:sp>
      <p:sp>
        <p:nvSpPr>
          <p:cNvPr id="17" name="Text 14"/>
          <p:cNvSpPr/>
          <p:nvPr/>
        </p:nvSpPr>
        <p:spPr>
          <a:xfrm>
            <a:off x="10037088" y="5910024"/>
            <a:ext cx="2833092" cy="999768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프로젝트 진행 상황과 이슈를 실시간으로 공개하여 개발팀의 이해도를 높입니다.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255226" y="198634"/>
            <a:ext cx="10221754" cy="113297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sz="4604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프로젝트 구현 기술 및 아키텍처</a:t>
            </a:r>
            <a:endParaRPr lang="en-US" sz="4604">
              <a:latin typeface="나눔고딕 ExtraBold"/>
              <a:ea typeface="나눔고딕 ExtraBold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9356" y="2139182"/>
            <a:ext cx="1664163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기술 스택</a:t>
            </a:r>
            <a:endParaRPr lang="en-US" sz="2302">
              <a:latin typeface="나눔고딕 ExtraBold"/>
              <a:ea typeface="나눔고딕 ExtraBold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48574" y="2138845"/>
            <a:ext cx="2923580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아키텍처</a:t>
            </a:r>
            <a:endParaRPr lang="en-US" sz="2302">
              <a:latin typeface="나눔고딕 ExtraBold"/>
              <a:ea typeface="나눔고딕 ExtraBold"/>
            </a:endParaRPr>
          </a:p>
        </p:txBody>
      </p:sp>
      <p:sp>
        <p:nvSpPr>
          <p:cNvPr id="9" name="Text 7"/>
          <p:cNvSpPr/>
          <p:nvPr/>
        </p:nvSpPr>
        <p:spPr>
          <a:xfrm>
            <a:off x="8922818" y="2168037"/>
            <a:ext cx="1547746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협업</a:t>
            </a:r>
            <a:endParaRPr lang="ko-KR" altLang="en-US" sz="2302" b="1">
              <a:solidFill>
                <a:srgbClr val="60a9ff"/>
              </a:solidFill>
              <a:latin typeface="나눔고딕 ExtraBold"/>
              <a:ea typeface="나눔고딕 ExtraBold"/>
              <a:cs typeface="Barlow"/>
            </a:endParaRPr>
          </a:p>
        </p:txBody>
      </p:sp>
      <p:sp>
        <p:nvSpPr>
          <p:cNvPr id="12" name="Text 3"/>
          <p:cNvSpPr/>
          <p:nvPr/>
        </p:nvSpPr>
        <p:spPr>
          <a:xfrm>
            <a:off x="11354670" y="2158768"/>
            <a:ext cx="2923580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테스트</a:t>
            </a:r>
            <a:endParaRPr lang="ko-KR" altLang="en-US" sz="2302" b="1">
              <a:solidFill>
                <a:srgbClr val="60a9ff"/>
              </a:solidFill>
              <a:latin typeface="나눔고딕 ExtraBold"/>
              <a:ea typeface="나눔고딕 ExtraBold"/>
              <a:cs typeface="Barlow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73812" y="2820177"/>
            <a:ext cx="1842795" cy="1842795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26361" y="2512500"/>
            <a:ext cx="4548673" cy="220155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2307539"/>
            <a:ext cx="3771989" cy="211657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48261" y="2504065"/>
            <a:ext cx="2967602" cy="1610734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10450" y="4353664"/>
            <a:ext cx="2531394" cy="2531394"/>
          </a:xfrm>
          <a:prstGeom prst="rect">
            <a:avLst/>
          </a:prstGeom>
        </p:spPr>
      </p:pic>
      <p:sp>
        <p:nvSpPr>
          <p:cNvPr id="27" name="Text 3"/>
          <p:cNvSpPr/>
          <p:nvPr/>
        </p:nvSpPr>
        <p:spPr>
          <a:xfrm>
            <a:off x="4329188" y="5105851"/>
            <a:ext cx="2795499" cy="66876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나눔고딕 ExtraBold"/>
                <a:ea typeface="나눔고딕 ExtraBold"/>
                <a:cs typeface="Barlow"/>
              </a:rPr>
              <a:t>데이터베이스</a:t>
            </a:r>
            <a:endParaRPr lang="ko-KR" altLang="en-US" sz="2302" b="1">
              <a:solidFill>
                <a:srgbClr val="60a9ff"/>
              </a:solidFill>
              <a:latin typeface="나눔고딕 ExtraBold"/>
              <a:ea typeface="나눔고딕 ExtraBold"/>
              <a:cs typeface="Barlow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43399" y="5712668"/>
            <a:ext cx="2971799" cy="2283667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00607" y="3928186"/>
            <a:ext cx="1784479" cy="1784479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001376" y="5001209"/>
            <a:ext cx="3629024" cy="2245995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794859" y="4114800"/>
            <a:ext cx="2374873" cy="1546161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46166" y="5356706"/>
            <a:ext cx="2414762" cy="2414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760220" y="1806535"/>
            <a:ext cx="5847278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주요 기능 및 특징</a:t>
            </a:r>
            <a:endParaRPr lang="en-US" sz="4604"/>
          </a:p>
        </p:txBody>
      </p:sp>
      <p:sp>
        <p:nvSpPr>
          <p:cNvPr id="5" name="Shape 3"/>
          <p:cNvSpPr/>
          <p:nvPr/>
        </p:nvSpPr>
        <p:spPr>
          <a:xfrm>
            <a:off x="1760220" y="2981682"/>
            <a:ext cx="5443895" cy="1609606"/>
          </a:xfrm>
          <a:prstGeom prst="roundRect">
            <a:avLst>
              <a:gd name="adj" fmla="val 8283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1982391" y="3702606"/>
            <a:ext cx="4999553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한 눈에 개발자들의 필요 기술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,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업데이트 된 정보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,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취업 정보등의 영상을 볼 수 있음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285" y="2981682"/>
            <a:ext cx="5443895" cy="1609606"/>
          </a:xfrm>
          <a:prstGeom prst="roundRect">
            <a:avLst>
              <a:gd name="adj" fmla="val 8283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07498" y="4779673"/>
            <a:ext cx="4999553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공지사항 게시, Q&amp;A 게시판 등을 통한 </a:t>
            </a:r>
            <a:endParaRPr 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  <a:p>
            <a:pPr mar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원활한 의사소통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1760220" y="4813459"/>
            <a:ext cx="5443895" cy="1609606"/>
          </a:xfrm>
          <a:prstGeom prst="roundRect">
            <a:avLst>
              <a:gd name="adj" fmla="val 8283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1982391" y="6089809"/>
            <a:ext cx="4999553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>
              <a:lnSpc>
                <a:spcPts val="2624"/>
              </a:lnSpc>
              <a:buNone/>
              <a:defRPr/>
            </a:pPr>
            <a:r>
              <a:rPr 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프로젝트 관련 문서, 코드 샘플, 튜토리얼 등을 공유하고 토론할 수 있는 공간</a:t>
            </a:r>
            <a:endParaRPr lang="en-US" sz="1750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2391" y="2743202"/>
            <a:ext cx="1043282" cy="1043282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7498" y="3459705"/>
            <a:ext cx="1310190" cy="1310190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82391" y="4924544"/>
            <a:ext cx="1043282" cy="1043282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737307" y="0"/>
            <a:ext cx="1893093" cy="189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293689" y="1195955"/>
            <a:ext cx="5847278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프로젝트 </a:t>
            </a: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설계</a:t>
            </a:r>
            <a:r>
              <a:rPr 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 과정</a:t>
            </a:r>
            <a:endParaRPr 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760219" y="3025576"/>
            <a:ext cx="11109960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4432161" y="2248039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3169206" y="277560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3128485" y="2775605"/>
            <a:ext cx="124182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1</a:t>
            </a:r>
            <a:endParaRPr lang="en-US" sz="2763"/>
          </a:p>
        </p:txBody>
      </p:sp>
      <p:sp>
        <p:nvSpPr>
          <p:cNvPr id="11" name="Text 8"/>
          <p:cNvSpPr/>
          <p:nvPr/>
        </p:nvSpPr>
        <p:spPr>
          <a:xfrm>
            <a:off x="4688225" y="3386376"/>
            <a:ext cx="3180171" cy="482154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테이블정의서</a:t>
            </a:r>
            <a:r>
              <a:rPr lang="en-US" altLang="ko-KR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,UML</a:t>
            </a:r>
            <a:endParaRPr lang="en-US" altLang="ko-KR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936840" y="4481338"/>
            <a:ext cx="4999553" cy="33325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오라클 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DB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에 저장한 데이터 타입과 컬럼 설정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002179" y="277560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6153864" y="2775605"/>
            <a:ext cx="196453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2</a:t>
            </a:r>
            <a:endParaRPr lang="en-US" sz="2763"/>
          </a:p>
        </p:txBody>
      </p:sp>
      <p:sp>
        <p:nvSpPr>
          <p:cNvPr id="16" name="Text 13"/>
          <p:cNvSpPr/>
          <p:nvPr/>
        </p:nvSpPr>
        <p:spPr>
          <a:xfrm>
            <a:off x="7882758" y="3395647"/>
            <a:ext cx="2923580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화면 설계서</a:t>
            </a:r>
            <a:endParaRPr lang="en-US" altLang="ko-KR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739803" y="4990747"/>
            <a:ext cx="4999553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카카오 오븐 과 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Figma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사용한 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화면 설계서 작성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10098226" y="2248039"/>
            <a:ext cx="99893" cy="777597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8835272" y="277560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Text 17"/>
          <p:cNvSpPr/>
          <p:nvPr/>
        </p:nvSpPr>
        <p:spPr>
          <a:xfrm>
            <a:off x="8990528" y="2775605"/>
            <a:ext cx="189428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3</a:t>
            </a:r>
            <a:endParaRPr lang="en-US" sz="2763"/>
          </a:p>
        </p:txBody>
      </p:sp>
      <p:sp>
        <p:nvSpPr>
          <p:cNvPr id="21" name="Text 18"/>
          <p:cNvSpPr/>
          <p:nvPr/>
        </p:nvSpPr>
        <p:spPr>
          <a:xfrm>
            <a:off x="10844148" y="3368027"/>
            <a:ext cx="2923580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개발환경구축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630848" y="5823178"/>
            <a:ext cx="4999553" cy="993083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Spring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MVC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모델로 아키텍쳐 설계 및 </a:t>
            </a:r>
            <a:endParaRPr lang="en-US" altLang="ko-KR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  <a:p>
            <a:pPr marL="0" indent="0" algn="ctr">
              <a:lnSpc>
                <a:spcPts val="2624"/>
              </a:lnSpc>
              <a:buNone/>
              <a:defRPr/>
            </a:pP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Git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 으로 개발 환경동기화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3" name="Text 7"/>
          <p:cNvSpPr/>
          <p:nvPr/>
        </p:nvSpPr>
        <p:spPr>
          <a:xfrm>
            <a:off x="11049940" y="2764175"/>
            <a:ext cx="124182" cy="438507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3453"/>
              </a:lnSpc>
              <a:buNone/>
              <a:defRPr/>
            </a:pPr>
            <a:r>
              <a:rPr lang="en-US" altLang="ko-KR" sz="2763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4</a:t>
            </a:r>
            <a:endParaRPr lang="en-US" altLang="ko-KR" sz="2763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4" name="Text 13"/>
          <p:cNvSpPr/>
          <p:nvPr/>
        </p:nvSpPr>
        <p:spPr>
          <a:xfrm>
            <a:off x="1705660" y="3391914"/>
            <a:ext cx="2923580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ko-KR" alt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아이디어 구상</a:t>
            </a:r>
            <a:endParaRPr lang="ko-KR" altLang="en-US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5" name="Text 14"/>
          <p:cNvSpPr/>
          <p:nvPr/>
        </p:nvSpPr>
        <p:spPr>
          <a:xfrm>
            <a:off x="0" y="3948984"/>
            <a:ext cx="5484113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조원들과의 커뮤니케이션과 브레인 스토밍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760220" y="2555796"/>
            <a:ext cx="5847278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프로젝트 팀 구성 및 역할</a:t>
            </a:r>
            <a:endParaRPr lang="en-US" sz="4604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9448" y="3884711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74440" y="4603670"/>
            <a:ext cx="728292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PM</a:t>
            </a:r>
            <a:endParaRPr lang="en-US" sz="2302"/>
          </a:p>
        </p:txBody>
      </p:sp>
      <p:sp>
        <p:nvSpPr>
          <p:cNvPr id="7" name="Text 4"/>
          <p:cNvSpPr/>
          <p:nvPr/>
        </p:nvSpPr>
        <p:spPr>
          <a:xfrm>
            <a:off x="1760220" y="5007292"/>
            <a:ext cx="956733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김동규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3392" y="379761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57311" y="4535329"/>
            <a:ext cx="1263788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개발자</a:t>
            </a:r>
            <a:endParaRPr lang="en-US" sz="2302"/>
          </a:p>
        </p:txBody>
      </p:sp>
      <p:sp>
        <p:nvSpPr>
          <p:cNvPr id="10" name="Text 6"/>
          <p:cNvSpPr/>
          <p:nvPr/>
        </p:nvSpPr>
        <p:spPr>
          <a:xfrm>
            <a:off x="3300565" y="5007292"/>
            <a:ext cx="975356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장태현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31234" y="381666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73734" y="4535329"/>
            <a:ext cx="2527578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UI/UX 디자이너</a:t>
            </a:r>
            <a:endParaRPr lang="en-US" sz="2302"/>
          </a:p>
        </p:txBody>
      </p:sp>
      <p:sp>
        <p:nvSpPr>
          <p:cNvPr id="13" name="Text 8"/>
          <p:cNvSpPr/>
          <p:nvPr/>
        </p:nvSpPr>
        <p:spPr>
          <a:xfrm>
            <a:off x="7173734" y="5007292"/>
            <a:ext cx="2527578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김동규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34869" y="3837086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048793" y="4508420"/>
            <a:ext cx="2527578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QA 엔지니어</a:t>
            </a:r>
            <a:endParaRPr lang="en-US" sz="2302"/>
          </a:p>
        </p:txBody>
      </p:sp>
      <p:sp>
        <p:nvSpPr>
          <p:cNvPr id="16" name="Text 10"/>
          <p:cNvSpPr/>
          <p:nvPr/>
        </p:nvSpPr>
        <p:spPr>
          <a:xfrm>
            <a:off x="10048793" y="5007292"/>
            <a:ext cx="2527578" cy="33325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장태현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57764" y="3837086"/>
            <a:ext cx="555427" cy="555427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3510529" y="4603670"/>
            <a:ext cx="649896" cy="365522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 algn="ctr">
              <a:lnSpc>
                <a:spcPts val="2878"/>
              </a:lnSpc>
              <a:buNone/>
              <a:defRPr/>
            </a:pPr>
            <a:r>
              <a:rPr lang="en-US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P</a:t>
            </a:r>
            <a:r>
              <a:rPr lang="en-US" altLang="ko-KR" sz="2302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L</a:t>
            </a:r>
            <a:endParaRPr lang="en-US" altLang="ko-KR" sz="2302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0" name="Text 6"/>
          <p:cNvSpPr/>
          <p:nvPr/>
        </p:nvSpPr>
        <p:spPr>
          <a:xfrm>
            <a:off x="4566574" y="5007292"/>
            <a:ext cx="2445264" cy="666512"/>
          </a:xfrm>
          <a:prstGeom prst="rect">
            <a:avLst/>
          </a:prstGeom>
          <a:noFill/>
          <a:ln/>
        </p:spPr>
        <p:txBody>
          <a:bodyPr wrap="square" anchor="t"/>
          <a:lstStyle/>
          <a:p>
            <a:pPr marL="0" indent="0" algn="ctr">
              <a:lnSpc>
                <a:spcPts val="2624"/>
              </a:lnSpc>
              <a:buNone/>
              <a:defRPr/>
            </a:pP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김승진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,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김민욱</a:t>
            </a:r>
            <a:r>
              <a:rPr lang="en-US" altLang="ko-KR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,</a:t>
            </a:r>
            <a:r>
              <a:rPr lang="ko-KR" altLang="en-US" sz="1750">
                <a:solidFill>
                  <a:srgbClr val="eeeff5"/>
                </a:solidFill>
                <a:latin typeface="Montserrat"/>
                <a:ea typeface="Montserrat"/>
                <a:cs typeface="Montserrat"/>
              </a:rPr>
              <a:t>최승인</a:t>
            </a:r>
            <a:endParaRPr lang="ko-KR" altLang="en-US" sz="1750">
              <a:solidFill>
                <a:srgbClr val="eeeff5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737307" y="0"/>
            <a:ext cx="1893093" cy="189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1" name=""/>
          <p:cNvGraphicFramePr>
            <a:graphicFrameLocks noGrp="1"/>
          </p:cNvGraphicFramePr>
          <p:nvPr/>
        </p:nvGraphicFramePr>
        <p:xfrm>
          <a:off x="181098" y="1047750"/>
          <a:ext cx="14272429" cy="6836741"/>
        </p:xfrm>
        <a:graphic>
          <a:graphicData uri="http://schemas.openxmlformats.org/drawingml/2006/table">
            <a:tbl>
              <a:tblPr firstRow="1" bandRow="1"/>
              <a:tblGrid>
                <a:gridCol w="549530"/>
                <a:gridCol w="790235"/>
                <a:gridCol w="2859405"/>
                <a:gridCol w="1897380"/>
                <a:gridCol w="911810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440707"/>
                <a:gridCol w="1094171"/>
              </a:tblGrid>
              <a:tr h="234315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순번</a:t>
                      </a:r>
                      <a:endParaRPr xmlns:mc="http://schemas.openxmlformats.org/markup-compatibility/2006" xmlns:hp="http://schemas.haansoft.com/office/presentation/8.0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업무</a:t>
                      </a:r>
                      <a:endParaRPr xmlns:mc="http://schemas.openxmlformats.org/markup-compatibility/2006" xmlns:hp="http://schemas.haansoft.com/office/presentation/8.0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세부업무</a:t>
                      </a:r>
                      <a:endParaRPr xmlns:mc="http://schemas.openxmlformats.org/markup-compatibility/2006" xmlns:hp="http://schemas.haansoft.com/office/presentation/8.0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xmlns:mc="http://schemas.openxmlformats.org/markup-compatibility/2006" xmlns:hp="http://schemas.haansoft.com/office/presentation/8.0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개발구분</a:t>
                      </a:r>
                      <a:endParaRPr xmlns:mc="http://schemas.openxmlformats.org/markup-compatibility/2006" xmlns:hp="http://schemas.haansoft.com/office/presentation/8.0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gridSpan="1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5월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비고</a:t>
                      </a:r>
                      <a:endParaRPr xmlns:mc="http://schemas.openxmlformats.org/markup-compatibility/2006" xmlns:hp="http://schemas.haansoft.com/office/presentation/8.0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</a:tr>
              <a:tr h="304496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29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31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1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endParaRPr xmlns:mc="http://schemas.openxmlformats.org/markup-compatibility/2006" xmlns:hp="http://schemas.haansoft.com/office/presentation/8.0" lang="EN-US" sz="900" b="1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분석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요구사항정의서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화면설계서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김동규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테이블설계서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ERD </a:t>
                      </a:r>
                      <a:endParaRPr xmlns:mc="http://schemas.openxmlformats.org/markup-compatibility/2006" xmlns:hp="http://schemas.haansoft.com/office/presentation/8.0" lang="EN-US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김승진</a:t>
                      </a:r>
                      <a:r>
      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김민욱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클래스설계서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김승진</a:t>
                      </a:r>
                      <a:r>
                        <a:rPr xmlns:mc="http://schemas.openxmlformats.org/markup-compatibility/2006" xmlns:hp="http://schemas.haansoft.com/office/presentation/8.0" lang="en-US" altLang="ko-KR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김민욱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1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개발</a:t>
                      </a:r>
                      <a:endParaRPr xmlns:mc="http://schemas.openxmlformats.org/markup-compatibility/2006" xmlns:hp="http://schemas.haansoft.com/office/presentation/8.0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게시판 I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김민욱,김승진,최승인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b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b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게시판 SU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김민욱,김승진,최승인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게시판 PAGING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김민욱,김승진,최승인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김민욱,김승진,최승인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 sz="2100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 sz="2100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전체프론트앤드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김동규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lt1"/>
                          </a:solidFill>
                          <a:latin typeface="맑은 고딕"/>
                        </a:rPr>
                        <a:t>카카오톡</a:t>
                      </a:r>
                      <a:r>
                        <a:rPr lang="en-US" altLang="ko-KR" sz="120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solidFill>
                            <a:schemeClr val="lt1"/>
                          </a:solidFill>
                          <a:latin typeface="맑은 고딕"/>
                        </a:rPr>
                        <a:t>구글 로그인 </a:t>
                      </a:r>
                      <a:r>
                        <a:rPr lang="en-US" altLang="ko-KR" sz="1200">
                          <a:solidFill>
                            <a:schemeClr val="lt1"/>
                          </a:solidFill>
                          <a:latin typeface="맑은 고딕"/>
                        </a:rPr>
                        <a:t>api</a:t>
                      </a:r>
                      <a:endParaRPr lang="en-US" altLang="ko-KR" sz="120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>
                          <a:solidFill>
                            <a:schemeClr val="lt1"/>
                          </a:solidFill>
                          <a:latin typeface="맑은 고딕"/>
                        </a:rPr>
                        <a:t>김동규</a:t>
                      </a:r>
                      <a:r>
                        <a:rPr lang="en-US" altLang="ko-KR" sz="1200">
                          <a:solidFill>
                            <a:schemeClr val="lt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solidFill>
                            <a:schemeClr val="lt1"/>
                          </a:solidFill>
                          <a:latin typeface="맑은 고딕"/>
                        </a:rPr>
                        <a:t>장태현</a:t>
                      </a:r>
                      <a:endParaRPr lang="ko-KR" altLang="en-US" sz="120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 sz="1200">
                        <a:solidFill>
                          <a:schemeClr val="lt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9b6e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9b6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16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회원가입 I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18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회원가입 S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회원가입 U, D -&gt; 마이페이지 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  <a:tr h="36766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로그인 ID, PW 찾기 -&gt; 마이페이지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200" b="0" i="0" u="none" strike="noStrike" mc:Ignorable="hp" hp:hslEmbossed="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장태현</a:t>
                      </a:r>
                      <a:endParaRPr xmlns:mc="http://schemas.openxmlformats.org/markup-compatibility/2006" xmlns:hp="http://schemas.haansoft.com/office/presentation/8.0" sz="1200" b="0" i="0" u="none" strike="noStrike" mc:Ignorable="hp" hp:hslEmbossed="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2" name="Text 2"/>
          <p:cNvSpPr/>
          <p:nvPr/>
        </p:nvSpPr>
        <p:spPr>
          <a:xfrm>
            <a:off x="181098" y="138350"/>
            <a:ext cx="2166326" cy="730806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5755"/>
              </a:lnSpc>
              <a:buNone/>
              <a:defRPr/>
            </a:pPr>
            <a:r>
              <a:rPr lang="ko-KR" altLang="en-US" sz="4604" b="1">
                <a:solidFill>
                  <a:srgbClr val="60a9ff"/>
                </a:solidFill>
                <a:latin typeface="Barlow"/>
                <a:ea typeface="Barlow"/>
                <a:cs typeface="Barlow"/>
              </a:rPr>
              <a:t>일정표</a:t>
            </a:r>
            <a:endParaRPr lang="ko-KR" altLang="en-US" sz="4604" b="1">
              <a:solidFill>
                <a:srgbClr val="60a9ff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78006" y="0"/>
            <a:ext cx="952394" cy="952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597</ep:Words>
  <ep:PresentationFormat>On-screen Show (16:9)</ep:PresentationFormat>
  <ep:Paragraphs>139</ep:Paragraphs>
  <ep:Slides>37</ep:Slides>
  <ep:Notes>32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2024-06-06T03:32:37.000</dcterms:created>
  <dc:creator>PptxGenJS</dc:creator>
  <cp:lastModifiedBy>kosmo</cp:lastModifiedBy>
  <dcterms:modified xsi:type="dcterms:W3CDTF">2024-06-11T02:25:44.413</dcterms:modified>
  <cp:revision>86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